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1"/>
  </p:notesMasterIdLst>
  <p:handoutMasterIdLst>
    <p:handoutMasterId r:id="rId22"/>
  </p:handoutMasterIdLst>
  <p:sldIdLst>
    <p:sldId id="305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98" r:id="rId11"/>
    <p:sldId id="279" r:id="rId12"/>
    <p:sldId id="280" r:id="rId13"/>
    <p:sldId id="281" r:id="rId14"/>
    <p:sldId id="282" r:id="rId15"/>
    <p:sldId id="299" r:id="rId16"/>
    <p:sldId id="300" r:id="rId17"/>
    <p:sldId id="285" r:id="rId18"/>
    <p:sldId id="301" r:id="rId19"/>
    <p:sldId id="287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6645C0-DC02-46A8-8AE6-AE013CA5D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Spring 2021 Gospel Meeting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51C10-37E2-4A9A-950D-48C41C7337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4/18/2021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7C4D9-2032-4CD1-B540-FB413B526E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Keith Greer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0D4B1-38B2-4FB9-8746-6E746832B0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EB1C6-4621-4488-A649-F9945A4D22CA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49732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/>
              <a:t>Spring 2021 Gospel Meeting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/>
              <a:t>4/18/2021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Keith Greer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402EF28-B434-4390-8608-377C7ADF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0057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33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1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0110" y="267890"/>
            <a:ext cx="2018109" cy="56971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5781" y="267890"/>
            <a:ext cx="5947172" cy="56971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49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7506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36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781" y="1946672"/>
            <a:ext cx="3982641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2"/>
            <a:ext cx="3982641" cy="4018359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129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19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11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5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1059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3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image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3"/>
            <a:ext cx="9142884" cy="686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535781" y="267890"/>
            <a:ext cx="8072438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535781" y="1946672"/>
            <a:ext cx="8072438" cy="40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Baskerville" charset="0"/>
              </a:rPr>
              <a:t>Click to edit Master text styles</a:t>
            </a:r>
          </a:p>
          <a:p>
            <a:pPr lvl="1"/>
            <a:r>
              <a:rPr lang="en-US">
                <a:sym typeface="Baskerville" charset="0"/>
              </a:rPr>
              <a:t>Second level</a:t>
            </a:r>
          </a:p>
          <a:p>
            <a:pPr lvl="2"/>
            <a:r>
              <a:rPr lang="en-US">
                <a:sym typeface="Baskerville" charset="0"/>
              </a:rPr>
              <a:t>Third level</a:t>
            </a:r>
          </a:p>
          <a:p>
            <a:pPr lvl="3"/>
            <a:r>
              <a:rPr lang="en-US">
                <a:sym typeface="Baskerville" charset="0"/>
              </a:rPr>
              <a:t>Fourth level</a:t>
            </a:r>
          </a:p>
          <a:p>
            <a:pPr lvl="4"/>
            <a:r>
              <a:rPr lang="en-US">
                <a:sym typeface="Baskervill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0154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Baskerville" charset="0"/>
        </a:defRPr>
      </a:lvl1pPr>
      <a:lvl2pPr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2pPr>
      <a:lvl3pPr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3pPr>
      <a:lvl4pPr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4pPr>
      <a:lvl5pPr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5pPr>
      <a:lvl6pPr marL="321457"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6pPr>
      <a:lvl7pPr marL="642915"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7pPr>
      <a:lvl8pPr marL="964372"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8pPr>
      <a:lvl9pPr marL="1285829" algn="ctr" defTabSz="410751" rtl="0" fontAlgn="base" hangingPunct="0">
        <a:spcBef>
          <a:spcPct val="0"/>
        </a:spcBef>
        <a:spcAft>
          <a:spcPct val="0"/>
        </a:spcAft>
        <a:defRPr sz="5203">
          <a:solidFill>
            <a:srgbClr val="6C6963"/>
          </a:solidFill>
          <a:effectLst>
            <a:outerShdw blurRad="38100" dist="38100" dir="2700000" algn="tl">
              <a:srgbClr val="000000"/>
            </a:outerShdw>
          </a:effectLst>
          <a:latin typeface="Baskerville" charset="0"/>
          <a:ea typeface="ＭＳ Ｐゴシック" charset="0"/>
          <a:cs typeface="Baskerville" charset="0"/>
          <a:sym typeface="Baskerville" charset="0"/>
        </a:defRPr>
      </a:lvl9pPr>
    </p:titleStyle>
    <p:bodyStyle>
      <a:lvl1pPr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+mn-ea"/>
          <a:cs typeface="+mn-cs"/>
          <a:sym typeface="Baskerville" charset="0"/>
        </a:defRPr>
      </a:lvl1pPr>
      <a:lvl2pPr marL="160729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2pPr>
      <a:lvl3pPr marL="321457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3pPr>
      <a:lvl4pPr marL="482186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4pPr>
      <a:lvl5pPr marL="642915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5pPr>
      <a:lvl6pPr marL="964372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6pPr>
      <a:lvl7pPr marL="1285829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7pPr>
      <a:lvl8pPr marL="1607287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8pPr>
      <a:lvl9pPr marL="1928744" algn="l" defTabSz="410751" rtl="0" fontAlgn="base" hangingPunct="0">
        <a:spcBef>
          <a:spcPts val="2953"/>
        </a:spcBef>
        <a:spcAft>
          <a:spcPct val="0"/>
        </a:spcAft>
        <a:defRPr sz="2953">
          <a:solidFill>
            <a:srgbClr val="6C6963"/>
          </a:solidFill>
          <a:latin typeface="+mn-lt"/>
          <a:ea typeface="Baskerville" charset="0"/>
          <a:cs typeface="+mn-cs"/>
          <a:sym typeface="Baskerville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AutoShape 3"/>
          <p:cNvSpPr>
            <a:spLocks/>
          </p:cNvSpPr>
          <p:nvPr/>
        </p:nvSpPr>
        <p:spPr bwMode="auto">
          <a:xfrm>
            <a:off x="6072188" y="5954344"/>
            <a:ext cx="2501428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56" b="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anose="020B0806030902050204" pitchFamily="34" charset="0"/>
                <a:ea typeface="ＭＳ Ｐゴシック" charset="0"/>
                <a:sym typeface="Baskerville" charset="0"/>
              </a:rPr>
              <a:t>2 Peter 1:1-11</a:t>
            </a:r>
            <a:endParaRPr kumimoji="0" lang="en-US" sz="2672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B90C4-30A1-489E-AF47-BF1E9939603D}"/>
              </a:ext>
            </a:extLst>
          </p:cNvPr>
          <p:cNvSpPr txBox="1"/>
          <p:nvPr/>
        </p:nvSpPr>
        <p:spPr>
          <a:xfrm>
            <a:off x="553640" y="305368"/>
            <a:ext cx="8411766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40" b="1" i="0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ephant" panose="02020904090505020303" pitchFamily="18" charset="0"/>
                <a:ea typeface="ＭＳ Ｐゴシック" charset="0"/>
                <a:sym typeface="Baskerville" charset="0"/>
              </a:rPr>
              <a:t>“Adding To Your Faith”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Elephant" panose="02020904090505020303" pitchFamily="18" charset="0"/>
              <a:ea typeface="ＭＳ Ｐゴシック" charset="0"/>
              <a:sym typeface="Baskerville" charset="0"/>
            </a:endParaRPr>
          </a:p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sm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Elephant" panose="02020904090505020303" pitchFamily="18" charset="0"/>
                <a:ea typeface="ＭＳ Ｐゴシック" charset="0"/>
                <a:sym typeface="Baskerville" charset="0"/>
              </a:rPr>
              <a:t>(Part 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F91BD-CD1F-4D5A-A485-36F64006D2BE}"/>
              </a:ext>
            </a:extLst>
          </p:cNvPr>
          <p:cNvSpPr txBox="1"/>
          <p:nvPr/>
        </p:nvSpPr>
        <p:spPr>
          <a:xfrm>
            <a:off x="1080492" y="3536157"/>
            <a:ext cx="7358063" cy="19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charset="0"/>
                <a:sym typeface="Baskerville" charset="0"/>
              </a:rPr>
              <a:t>“</a:t>
            </a:r>
            <a:r>
              <a:rPr kumimoji="0" lang="en-US" sz="3094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charset="0"/>
                <a:sym typeface="Baskerville" charset="0"/>
              </a:rPr>
              <a:t>For if these things are yours and abound, you will be neither barren nor unfruitful in the knowledge of our Lord Jesus Christ</a:t>
            </a:r>
            <a:r>
              <a:rPr kumimoji="0" lang="en-US" sz="2672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ＭＳ Ｐゴシック" charset="0"/>
                <a:sym typeface="Baskerville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1B879-8CBE-4557-B4F4-08A58B2FD798}"/>
              </a:ext>
            </a:extLst>
          </p:cNvPr>
          <p:cNvSpPr txBox="1"/>
          <p:nvPr/>
        </p:nvSpPr>
        <p:spPr>
          <a:xfrm>
            <a:off x="3875484" y="3029507"/>
            <a:ext cx="1768078" cy="50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10751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72" b="0" i="0" u="none" strike="noStrike" kern="1200" cap="small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anose="020B0806030902050204" pitchFamily="34" charset="0"/>
                <a:ea typeface="ＭＳ Ｐゴシック" charset="0"/>
                <a:sym typeface="Baskerville" charset="0"/>
              </a:rPr>
              <a:t>2 Peter 1:8</a:t>
            </a:r>
          </a:p>
        </p:txBody>
      </p:sp>
    </p:spTree>
    <p:extLst>
      <p:ext uri="{BB962C8B-B14F-4D97-AF65-F5344CB8AC3E}">
        <p14:creationId xmlns:p14="http://schemas.microsoft.com/office/powerpoint/2010/main" val="155913001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4" name="AutoShape 4"/>
          <p:cNvSpPr>
            <a:spLocks/>
          </p:cNvSpPr>
          <p:nvPr/>
        </p:nvSpPr>
        <p:spPr bwMode="auto">
          <a:xfrm>
            <a:off x="3821907" y="1875234"/>
            <a:ext cx="5105549" cy="42362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Godliness</a:t>
            </a: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 </a:t>
            </a:r>
            <a:r>
              <a:rPr lang="en-US" sz="2953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1:3; 3:11; Proverbs 1:7; Psalms 112:1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Our society is becoming more godless and immoral </a:t>
            </a: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2 Timothy 3:1-5; 4:1-5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In the judgment, our conduct and godliness will be all that is left </a:t>
            </a: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2 Peter 3:11; Romans 2:5-11; 2 Corinthians 5:10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0991C-88C0-4F98-BB93-9A0FE99E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4" y="18975"/>
            <a:ext cx="8620396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2F2EC-ED19-40BA-BEF3-075466C63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802136"/>
            <a:ext cx="7094358" cy="12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0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allAtOnce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27649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0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7651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Peter 1:5-10</a:t>
            </a:r>
            <a:b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</a:b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8676" name="AutoShape 4"/>
          <p:cNvSpPr>
            <a:spLocks/>
          </p:cNvSpPr>
          <p:nvPr/>
        </p:nvSpPr>
        <p:spPr bwMode="auto">
          <a:xfrm>
            <a:off x="3610465" y="1768078"/>
            <a:ext cx="5316991" cy="42743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742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Brotherly Kindness</a:t>
            </a:r>
            <a:r>
              <a:rPr lang="en-US" sz="2742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742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</a:t>
            </a:r>
            <a:br>
              <a:rPr lang="en-US" sz="2742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742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Romans 12:10; 1 Thessalonians 4:9; Hebrews 13:1; 1 Peter 1:22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Loving and being kind to other Christians, (</a:t>
            </a:r>
            <a:r>
              <a:rPr lang="en-US" sz="253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We ARE family</a:t>
            </a:r>
            <a:r>
              <a:rPr 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) - </a:t>
            </a:r>
            <a:r>
              <a:rPr lang="en-US" sz="253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John 13:34,35; 1 Peter 1:22; Ephesians 4:32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We should find ways to show this love! - </a:t>
            </a:r>
            <a:r>
              <a:rPr lang="en-US" sz="253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Galatians 6:10;</a:t>
            </a:r>
            <a:br>
              <a:rPr lang="en-US" sz="253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Thessalonians 4:10; 1 John 3:14-17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7BC1E-EF5B-420E-B5D0-143A41BA1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18" y="-107156"/>
            <a:ext cx="8624682" cy="12516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5621B7-72FC-40DD-B049-B060DD9D4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469" y="668190"/>
            <a:ext cx="7094358" cy="1251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uiExpand="1" build="p" bldLvl="5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29697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8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9699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Peter</a:t>
            </a:r>
            <a:r>
              <a:rPr lang="en-US" sz="168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 1:5-10</a:t>
            </a:r>
            <a:br>
              <a:rPr lang="en-US" sz="1687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</a:br>
            <a:r>
              <a:rPr lang="en-US" sz="1687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4" name="AutoShape 4"/>
          <p:cNvSpPr>
            <a:spLocks/>
          </p:cNvSpPr>
          <p:nvPr/>
        </p:nvSpPr>
        <p:spPr bwMode="auto">
          <a:xfrm>
            <a:off x="3337089" y="2364783"/>
            <a:ext cx="5741200" cy="4134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742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Love</a:t>
            </a:r>
            <a:r>
              <a:rPr lang="en-US" sz="2742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742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 </a:t>
            </a:r>
            <a:r>
              <a:rPr lang="en-US" sz="274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Romans 13:10;</a:t>
            </a:r>
            <a:br>
              <a:rPr lang="en-US" sz="274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74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Corinthians 13:1-8,13; 16:14; 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Seeks the best interest of its object because we value it 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Romans 13:10; 5:8-9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As Christ loved us 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Ephesians 5:2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Without love, anything we do profits nothing –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Corinthians 13:1:8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Binds all qualities 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Colossians 3:14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071B9-2CC3-4394-A586-AB9039C2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35" y="787067"/>
            <a:ext cx="7094358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904837-D9BA-4CA7-A9C0-D91E0D37A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49" y="3277"/>
            <a:ext cx="8624682" cy="1251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 bldLvl="5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24" name="AutoShape 4"/>
          <p:cNvSpPr>
            <a:spLocks/>
          </p:cNvSpPr>
          <p:nvPr/>
        </p:nvSpPr>
        <p:spPr bwMode="auto">
          <a:xfrm>
            <a:off x="3821907" y="2119685"/>
            <a:ext cx="5105549" cy="38860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742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Love</a:t>
            </a:r>
            <a:r>
              <a:rPr lang="en-US" sz="2742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742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 </a:t>
            </a:r>
            <a:r>
              <a:rPr lang="en-US" sz="274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Romans 13:10;</a:t>
            </a:r>
            <a:br>
              <a:rPr lang="en-US" sz="274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74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Corinthians 13:1-8,13; 16:14; 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We are to love: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God 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Matthew 22:37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Neighbor - </a:t>
            </a:r>
            <a:r>
              <a:rPr lang="en-US" sz="2531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Matthew 22:39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Enemies - </a:t>
            </a:r>
            <a:r>
              <a:rPr lang="en-US" sz="2531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Matthew 5:44</a:t>
            </a:r>
          </a:p>
          <a:p>
            <a:pPr marL="723279" lvl="1" indent="-392892" defTabSz="642915" fontAlgn="base" hangingPunct="0">
              <a:spcBef>
                <a:spcPts val="1125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Wives, husbands, children -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Ephesians 5:25, Titus 2:4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5071B9-2CC3-4394-A586-AB9039C20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35" y="787067"/>
            <a:ext cx="7094358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904837-D9BA-4CA7-A9C0-D91E0D37A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49" y="3277"/>
            <a:ext cx="8624682" cy="125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804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bldLvl="5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8" name="AutoShape 4"/>
          <p:cNvSpPr>
            <a:spLocks/>
          </p:cNvSpPr>
          <p:nvPr/>
        </p:nvSpPr>
        <p:spPr bwMode="auto">
          <a:xfrm>
            <a:off x="1132396" y="1875234"/>
            <a:ext cx="6879208" cy="42326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  <a:defRPr/>
            </a:pP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God has given us what we need to grow into fruitful Christians – </a:t>
            </a:r>
            <a:r>
              <a:rPr lang="en-US" sz="281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(1:1-4)</a:t>
            </a:r>
          </a:p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  <a:defRPr/>
            </a:pP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Great effort is required on our part in order to be fruitful Christians – </a:t>
            </a:r>
            <a:r>
              <a:rPr lang="en-US" sz="281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(1:5,10)</a:t>
            </a:r>
          </a:p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  <a:defRPr/>
            </a:pP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The reward - security and entrance into God</a:t>
            </a:r>
            <a:r>
              <a:rPr lang="ja-JP" alt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’</a:t>
            </a: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s everlasting kingdom – </a:t>
            </a:r>
            <a:r>
              <a:rPr lang="en-US" sz="281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(1:8,11)</a:t>
            </a:r>
          </a:p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  <a:defRPr/>
            </a:pPr>
            <a: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If we fail to grow we will fall and be in danger of being eternally lost –</a:t>
            </a:r>
            <a:br>
              <a:rPr lang="en-US" sz="2812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812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(1:9; 2:20-22)</a:t>
            </a:r>
            <a:endParaRPr lang="en-US" sz="281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5DA51-C4EA-412B-8935-0198A768A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91" y="184433"/>
            <a:ext cx="8616109" cy="12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91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uiExpand="1" build="p" bldLvl="5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3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33793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4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33795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796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Peter 1:5-10</a:t>
            </a:r>
            <a:b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</a:b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99" name="AutoShape 3"/>
          <p:cNvSpPr>
            <a:spLocks/>
          </p:cNvSpPr>
          <p:nvPr/>
        </p:nvSpPr>
        <p:spPr bwMode="auto">
          <a:xfrm>
            <a:off x="6072188" y="5954344"/>
            <a:ext cx="2501428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35719" tIns="35719" rIns="35719" bIns="35719" anchor="ctr"/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56" i="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sym typeface="Baskerville" charset="0"/>
              </a:rPr>
              <a:t>2 Peter 1:1-11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B90C4-30A1-489E-AF47-BF1E9939603D}"/>
              </a:ext>
            </a:extLst>
          </p:cNvPr>
          <p:cNvSpPr txBox="1"/>
          <p:nvPr/>
        </p:nvSpPr>
        <p:spPr>
          <a:xfrm>
            <a:off x="553640" y="305368"/>
            <a:ext cx="8411766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640" b="1" cap="small" dirty="0">
                <a:solidFill>
                  <a:srgbClr val="FFFF00"/>
                </a:solidFill>
                <a:latin typeface="Elephant" panose="02020904090505020303" pitchFamily="18" charset="0"/>
                <a:ea typeface="ＭＳ Ｐゴシック" charset="0"/>
                <a:sym typeface="Baskerville" charset="0"/>
              </a:rPr>
              <a:t>“Adding To Your Faith”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7F91BD-CD1F-4D5A-A485-36F64006D2BE}"/>
              </a:ext>
            </a:extLst>
          </p:cNvPr>
          <p:cNvSpPr txBox="1"/>
          <p:nvPr/>
        </p:nvSpPr>
        <p:spPr>
          <a:xfrm>
            <a:off x="1080492" y="3536157"/>
            <a:ext cx="7358063" cy="1996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72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sym typeface="Baskerville" charset="0"/>
              </a:rPr>
              <a:t>“</a:t>
            </a:r>
            <a:r>
              <a:rPr lang="en-US" sz="3094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sym typeface="Baskerville" charset="0"/>
              </a:rPr>
              <a:t>For if these things are yours and abound, you will be neither barren nor unfruitful in the knowledge of our Lord Jesus Christ</a:t>
            </a:r>
            <a:r>
              <a:rPr lang="en-US" sz="2672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sym typeface="Baskerville" charset="0"/>
              </a:rPr>
              <a:t>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1B879-8CBE-4557-B4F4-08A58B2FD798}"/>
              </a:ext>
            </a:extLst>
          </p:cNvPr>
          <p:cNvSpPr txBox="1"/>
          <p:nvPr/>
        </p:nvSpPr>
        <p:spPr>
          <a:xfrm>
            <a:off x="3875484" y="3029507"/>
            <a:ext cx="1768078" cy="503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72" cap="small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sym typeface="Baskerville" charset="0"/>
              </a:rPr>
              <a:t>2 Peter 1:8</a:t>
            </a:r>
          </a:p>
        </p:txBody>
      </p:sp>
    </p:spTree>
    <p:extLst>
      <p:ext uri="{BB962C8B-B14F-4D97-AF65-F5344CB8AC3E}">
        <p14:creationId xmlns:p14="http://schemas.microsoft.com/office/powerpoint/2010/main" val="382379296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pasted-imag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5843" name="AutoShape 3"/>
          <p:cNvSpPr>
            <a:spLocks/>
          </p:cNvSpPr>
          <p:nvPr/>
        </p:nvSpPr>
        <p:spPr bwMode="auto">
          <a:xfrm>
            <a:off x="6106791" y="6093396"/>
            <a:ext cx="2501428" cy="5982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9" tIns="35719" rIns="35719" bIns="35719" anchor="ctr"/>
          <a:lstStyle/>
          <a:p>
            <a:pPr algn="ctr" defTabSz="410751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56" i="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sym typeface="Baskerville" charset="0"/>
              </a:rPr>
              <a:t>2 Peter 1:1-11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sp>
        <p:nvSpPr>
          <p:cNvPr id="35844" name="AutoShape 4"/>
          <p:cNvSpPr>
            <a:spLocks/>
          </p:cNvSpPr>
          <p:nvPr/>
        </p:nvSpPr>
        <p:spPr bwMode="auto">
          <a:xfrm>
            <a:off x="1065229" y="2196704"/>
            <a:ext cx="7846599" cy="35082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>
            <a:outerShdw blurRad="88900" dist="80190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Are you </a:t>
            </a: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IN CHRIST</a:t>
            </a: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?</a:t>
            </a:r>
            <a:b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– Have you by faith repented</a:t>
            </a:r>
          </a:p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– confessed</a:t>
            </a:r>
            <a:b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– been baptized?</a:t>
            </a:r>
          </a:p>
          <a:p>
            <a:pPr marL="392892" indent="-392892" defTabSz="642915" fontAlgn="base" hangingPunct="0">
              <a:spcBef>
                <a:spcPts val="844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4570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Are you growing in Christ?</a:t>
            </a:r>
            <a:endParaRPr lang="en-US" sz="2672" dirty="0">
              <a:solidFill>
                <a:srgbClr val="6C6963"/>
              </a:solidFill>
              <a:latin typeface="Georgia" panose="02040502050405020303" pitchFamily="18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9D036-2786-4F6F-A3F2-AC1CB88B5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6" y="267891"/>
            <a:ext cx="8616109" cy="124740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 bldLvl="5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18433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8435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Peter 1:5-10</a:t>
            </a:r>
            <a:b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</a:b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AutoShape 4"/>
          <p:cNvSpPr>
            <a:spLocks/>
          </p:cNvSpPr>
          <p:nvPr/>
        </p:nvSpPr>
        <p:spPr bwMode="auto">
          <a:xfrm>
            <a:off x="3374796" y="2119684"/>
            <a:ext cx="5707939" cy="42121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Knowledge</a:t>
            </a: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 </a:t>
            </a:r>
            <a:r>
              <a:rPr lang="en-US" sz="2953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Romans 15:14;</a:t>
            </a:r>
            <a:br>
              <a:rPr lang="en-US" sz="2953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953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Corinthians 1:5; 1 Corinthians 4:6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(</a:t>
            </a:r>
            <a:r>
              <a:rPr lang="en-US" sz="2531" dirty="0" err="1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gnōsin</a:t>
            </a:r>
            <a: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) Insight, understanding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Knowledge found in Christ –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Ephesians 3:19; Colossians 2:3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Knowledge of His will –</a:t>
            </a:r>
            <a:b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Philippians 3:8; 2 Peter 3:18;</a:t>
            </a:r>
            <a:b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Acts 17:11-12; Ephesians 3:5; Hosea 4:6; 1 Peter 2:2; Hebrews 5:12-14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104729-4273-405A-ACEE-1F486C6EB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34" y="860598"/>
            <a:ext cx="7094358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AD7F90-B8F1-4FAA-A4B5-34F61BB8D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16" y="0"/>
            <a:ext cx="8620396" cy="1251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 bldLvl="5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20481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0483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484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Peter 1:5-10</a:t>
            </a:r>
            <a:b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</a:b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508" name="AutoShape 4"/>
          <p:cNvSpPr>
            <a:spLocks/>
          </p:cNvSpPr>
          <p:nvPr/>
        </p:nvSpPr>
        <p:spPr bwMode="auto">
          <a:xfrm>
            <a:off x="3875485" y="2156520"/>
            <a:ext cx="5105549" cy="44092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Self Control</a:t>
            </a: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</a:t>
            </a:r>
            <a:b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Galatians 5:23; Acts 24:25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ja-JP" altLang="en-US" sz="253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“</a:t>
            </a:r>
            <a:r>
              <a:rPr lang="en-US" sz="253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Restraint of one’s emotions, impulses, or desires, self-control</a:t>
            </a:r>
            <a:r>
              <a:rPr lang="ja-JP" altLang="en-US" sz="253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”</a:t>
            </a:r>
            <a:r>
              <a:rPr lang="en-US" sz="253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 - [BDAG]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Need to be constantly in control (</a:t>
            </a:r>
            <a:r>
              <a:rPr lang="en-US" sz="2531" i="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thoughts, tongue, temper and actions</a:t>
            </a:r>
            <a:r>
              <a:rPr lang="en-US" sz="2531" dirty="0">
                <a:solidFill>
                  <a:srgbClr val="FFFFFF"/>
                </a:solidFill>
                <a:latin typeface="Times New Roman Bold" charset="0"/>
                <a:ea typeface="ＭＳ Ｐゴシック" charset="0"/>
                <a:cs typeface="Times New Roman Bold" charset="0"/>
                <a:sym typeface="Times New Roman Bold" charset="0"/>
              </a:rPr>
              <a:t>) </a:t>
            </a: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James 1:14;</a:t>
            </a:r>
            <a:b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Corinthians 9:25-27;</a:t>
            </a:r>
            <a:b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2 Corinthians 10:5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98EAD9-A6CC-4758-B288-57569AC09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04" y="0"/>
            <a:ext cx="8620396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DFE92-D7D0-4896-9285-4A4C9146F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038" y="750094"/>
            <a:ext cx="7094358" cy="1251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bldLvl="5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22529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2531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2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Peter 1:5-10 </a:t>
            </a:r>
          </a:p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556" name="AutoShape 4"/>
          <p:cNvSpPr>
            <a:spLocks/>
          </p:cNvSpPr>
          <p:nvPr/>
        </p:nvSpPr>
        <p:spPr bwMode="auto">
          <a:xfrm>
            <a:off x="3607594" y="1928812"/>
            <a:ext cx="5105549" cy="47851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Perseverance</a:t>
            </a:r>
            <a:r>
              <a:rPr lang="en-US" sz="2953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</a:t>
            </a:r>
            <a:br>
              <a:rPr lang="en-US" sz="2953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953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James 1:2-4,13; Job; James 5:11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Capacity to hold out or bear up in the face of difficulty</a:t>
            </a: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, </a:t>
            </a:r>
            <a:r>
              <a:rPr lang="en-US" sz="2531" i="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patience, endurance, fortitude, steadfastness, perseverance</a:t>
            </a:r>
            <a:r>
              <a:rPr lang="en-US" sz="2531" dirty="0">
                <a:solidFill>
                  <a:srgbClr val="FCED90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 [BDAG]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Run with endurance –</a:t>
            </a:r>
            <a:br>
              <a:rPr lang="en-US" sz="2531" dirty="0">
                <a:solidFill>
                  <a:srgbClr val="FFFFFF"/>
                </a:solidFill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Acts 14:22; Romans 5:3;</a:t>
            </a:r>
            <a:b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Hebrews 10:36; 12:1-3, 6:12;</a:t>
            </a:r>
            <a:b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531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James 5:7-8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59441-A628-4D95-8C12-49FECD02F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823343"/>
            <a:ext cx="7094358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C26569-70B6-4345-B508-24DD4F477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981" y="18975"/>
            <a:ext cx="8620396" cy="1251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uiExpand="1" build="p" bldLvl="5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1801565" y="658565"/>
          <a:ext cx="5539755" cy="553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0" imgH="0" progId="MSGraph.Chart.8">
                  <p:embed/>
                </p:oleObj>
              </mc:Choice>
              <mc:Fallback>
                <p:oleObj name="Chart" r:id="rId2" imgW="0" imgH="0" progId="MSGraph.Chart.8">
                  <p:embed/>
                  <p:pic>
                    <p:nvPicPr>
                      <p:cNvPr id="24577" name="Object 1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658565"/>
                        <a:ext cx="5539755" cy="55397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8" name="Picture 2" descr="pasted-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99" y="8930"/>
            <a:ext cx="7421686" cy="6839025"/>
          </a:xfrm>
          <a:prstGeom prst="rect">
            <a:avLst/>
          </a:prstGeom>
          <a:noFill/>
          <a:ln>
            <a:noFill/>
          </a:ln>
          <a:effectLst>
            <a:outerShdw blurRad="101600" dist="94796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24579" name="Picture 3" descr="pasted-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92" y="1112863"/>
            <a:ext cx="3223617" cy="48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580" name="AutoShape 4"/>
          <p:cNvSpPr>
            <a:spLocks/>
          </p:cNvSpPr>
          <p:nvPr/>
        </p:nvSpPr>
        <p:spPr bwMode="auto">
          <a:xfrm>
            <a:off x="1913186" y="3750469"/>
            <a:ext cx="5316513" cy="784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321457" fontAlgn="base" hangingPunct="0">
              <a:spcBef>
                <a:spcPts val="352"/>
              </a:spcBef>
              <a:spcAft>
                <a:spcPct val="0"/>
              </a:spcAft>
            </a:pP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2 Peter 1:5-10</a:t>
            </a:r>
            <a:b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</a:b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5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giving all diligence, add to your … </a:t>
            </a:r>
            <a:r>
              <a:rPr lang="en-US" sz="1687" baseline="32000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10 </a:t>
            </a:r>
            <a:r>
              <a:rPr lang="en-US" sz="1687" dirty="0">
                <a:solidFill>
                  <a:srgbClr val="FFFFFF"/>
                </a:solidFill>
                <a:latin typeface="Impact" panose="020B0806030902050204" pitchFamily="34" charset="0"/>
                <a:ea typeface="ＭＳ Ｐゴシック" charset="0"/>
                <a:cs typeface="Times New Roman" charset="0"/>
                <a:sym typeface="Times New Roman" charset="0"/>
              </a:rPr>
              <a:t>Therefore, brethren, be even more diligent to make your call and election sure,</a:t>
            </a:r>
            <a:endParaRPr lang="en-US" sz="2672" dirty="0">
              <a:solidFill>
                <a:srgbClr val="6C6963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asted-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" y="2119685"/>
            <a:ext cx="4375547" cy="478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4" name="AutoShape 4"/>
          <p:cNvSpPr>
            <a:spLocks/>
          </p:cNvSpPr>
          <p:nvPr/>
        </p:nvSpPr>
        <p:spPr bwMode="auto">
          <a:xfrm>
            <a:off x="3821907" y="1875234"/>
            <a:ext cx="5105549" cy="47851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392892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CA6F01"/>
              </a:buClr>
              <a:buSzPct val="80000"/>
              <a:buFont typeface="Helvetica Light" charset="0"/>
              <a:buChar char="✦"/>
            </a:pPr>
            <a:r>
              <a:rPr lang="en-US" sz="2953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Grunge Face" charset="0"/>
                <a:sym typeface="Grunge Face" charset="0"/>
              </a:rPr>
              <a:t>Add Godliness</a:t>
            </a:r>
            <a:r>
              <a:rPr lang="en-US" sz="2953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 </a:t>
            </a:r>
            <a:r>
              <a:rPr lang="en-US" sz="2953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– </a:t>
            </a:r>
            <a:r>
              <a:rPr lang="en-US" sz="2953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1:3; 3:11; Proverbs 1:7; Psalms 112:1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“To be devout, denotes that piety which, characterized by a Godward attitude, does that which is well-pleasing to Him.</a:t>
            </a:r>
            <a:r>
              <a:rPr lang="ja-JP" alt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”</a:t>
            </a:r>
            <a:r>
              <a:rPr 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 – Vine </a:t>
            </a:r>
          </a:p>
          <a:p>
            <a:pPr marL="723279" lvl="1" indent="-392892" defTabSz="642915" fontAlgn="base" hangingPunct="0">
              <a:spcBef>
                <a:spcPts val="1547"/>
              </a:spcBef>
              <a:spcAft>
                <a:spcPct val="0"/>
              </a:spcAft>
              <a:buClr>
                <a:srgbClr val="F4BE61"/>
              </a:buClr>
              <a:buSzPct val="80000"/>
              <a:buFont typeface="Helvetica Light" charset="0"/>
              <a:buChar char="✴"/>
            </a:pPr>
            <a:r>
              <a:rPr lang="en-US" sz="2531" dirty="0">
                <a:solidFill>
                  <a:srgbClr val="FCED9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Piety and respect for God – </a:t>
            </a:r>
            <a:r>
              <a:rPr lang="en-US" sz="253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of greater value than anything in this world</a:t>
            </a:r>
            <a:r>
              <a:rPr lang="en-US" sz="253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  <a:t> –</a:t>
            </a:r>
            <a:br>
              <a:rPr lang="en-US" sz="253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  <a:ea typeface="ＭＳ Ｐゴシック" charset="0"/>
                <a:cs typeface="Times New Roman Bold" charset="0"/>
                <a:sym typeface="Times New Roman Bold" charset="0"/>
              </a:rPr>
            </a:br>
            <a:r>
              <a:rPr lang="en-US" sz="2320" dirty="0">
                <a:solidFill>
                  <a:srgbClr val="FFFF99"/>
                </a:solidFill>
                <a:latin typeface="Impact" panose="020B0806030902050204" pitchFamily="34" charset="0"/>
                <a:ea typeface="ＭＳ Ｐゴシック" charset="0"/>
                <a:cs typeface="Times New Roman Bold" charset="0"/>
                <a:sym typeface="Times New Roman Bold" charset="0"/>
              </a:rPr>
              <a:t>1 Timothy 4:7-8; 6:6</a:t>
            </a:r>
            <a:endParaRPr lang="en-US" sz="2672" dirty="0">
              <a:solidFill>
                <a:srgbClr val="FFFF99"/>
              </a:solidFill>
              <a:latin typeface="Impact" panose="020B0806030902050204" pitchFamily="34" charset="0"/>
              <a:ea typeface="ＭＳ Ｐゴシック" charset="0"/>
              <a:sym typeface="Baskerville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10991C-88C0-4F98-BB93-9A0FE99E6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4" y="18975"/>
            <a:ext cx="8620396" cy="1251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2F2EC-ED19-40BA-BEF3-075466C63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313" y="802136"/>
            <a:ext cx="7094358" cy="125169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bldLvl="5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D8DBDF"/>
      </a:dk1>
      <a:lt1>
        <a:srgbClr val="6C6963"/>
      </a:lt1>
      <a:dk2>
        <a:srgbClr val="092C6C"/>
      </a:dk2>
      <a:lt2>
        <a:srgbClr val="4D5459"/>
      </a:lt2>
      <a:accent1>
        <a:srgbClr val="5B7376"/>
      </a:accent1>
      <a:accent2>
        <a:srgbClr val="9B9E5B"/>
      </a:accent2>
      <a:accent3>
        <a:srgbClr val="AAACBA"/>
      </a:accent3>
      <a:accent4>
        <a:srgbClr val="5B5953"/>
      </a:accent4>
      <a:accent5>
        <a:srgbClr val="B5BCBD"/>
      </a:accent5>
      <a:accent6>
        <a:srgbClr val="8C8F52"/>
      </a:accent6>
      <a:hlink>
        <a:srgbClr val="0000FF"/>
      </a:hlink>
      <a:folHlink>
        <a:srgbClr val="FF00FF"/>
      </a:folHlink>
    </a:clrScheme>
    <a:fontScheme name="Office Theme">
      <a:majorFont>
        <a:latin typeface="Baskerville"/>
        <a:ea typeface="ＭＳ Ｐゴシック"/>
        <a:cs typeface="Baskerville"/>
      </a:majorFont>
      <a:minorFont>
        <a:latin typeface="Baskerville"/>
        <a:ea typeface="ＭＳ Ｐゴシック"/>
        <a:cs typeface="Baskervill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A49E92"/>
          </a:solidFill>
          <a:prstDash val="solid"/>
          <a:miter lim="0"/>
          <a:headEnd type="none" w="med" len="med"/>
          <a:tailEnd type="none" w="med" len="med"/>
        </a:ln>
        <a:effectLst>
          <a:outerShdw blurRad="50800" dist="12700" algn="ctr" rotWithShape="0">
            <a:srgbClr val="000000">
              <a:alpha val="5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6C6963"/>
            </a:solidFill>
            <a:effectLst/>
            <a:latin typeface="Baskerville" charset="0"/>
            <a:ea typeface="ＭＳ Ｐゴシック" charset="0"/>
            <a:cs typeface="Baskerville" charset="0"/>
            <a:sym typeface="Baskervill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12700" cap="flat" cmpd="sng" algn="ctr">
          <a:solidFill>
            <a:srgbClr val="A49E92"/>
          </a:solidFill>
          <a:prstDash val="solid"/>
          <a:miter lim="0"/>
          <a:headEnd type="none" w="med" len="med"/>
          <a:tailEnd type="none" w="med" len="med"/>
        </a:ln>
        <a:effectLst>
          <a:outerShdw blurRad="50800" dist="12700" algn="ctr" rotWithShape="0">
            <a:srgbClr val="000000">
              <a:alpha val="59999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6C6963"/>
            </a:solidFill>
            <a:effectLst/>
            <a:latin typeface="Baskerville" charset="0"/>
            <a:ea typeface="ＭＳ Ｐゴシック" charset="0"/>
            <a:cs typeface="Baskerville" charset="0"/>
            <a:sym typeface="Baskervill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828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Baskerville</vt:lpstr>
      <vt:lpstr>Calibri</vt:lpstr>
      <vt:lpstr>Elephant</vt:lpstr>
      <vt:lpstr>Georgia</vt:lpstr>
      <vt:lpstr>Helvetica Light</vt:lpstr>
      <vt:lpstr>Impact</vt:lpstr>
      <vt:lpstr>Times New Roman Bold</vt:lpstr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To Our Faith (Part 2)</dc:title>
  <dc:creator>Keith Greer</dc:creator>
  <cp:lastModifiedBy>Richard Lidh</cp:lastModifiedBy>
  <cp:revision>23</cp:revision>
  <cp:lastPrinted>2021-04-18T00:34:13Z</cp:lastPrinted>
  <dcterms:created xsi:type="dcterms:W3CDTF">2021-03-31T20:31:17Z</dcterms:created>
  <dcterms:modified xsi:type="dcterms:W3CDTF">2021-04-19T02:40:18Z</dcterms:modified>
</cp:coreProperties>
</file>